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-d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77240"/>
            <a:ext cx="1913206" cy="1554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2651760"/>
            <a:ext cx="1051560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4400" b="1">
                <a:solidFill>
                  <a:srgbClr val="FFFFFF"/>
                </a:solidFill>
                <a:latin typeface="Poppins"/>
              </a:rPr>
              <a:t>RENCANA PROGRAM GANG D8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F1C76D"/>
                </a:solidFill>
                <a:latin typeface="Poppins"/>
              </a:rPr>
              <a:t>Periode Oktober 2026 - Agustus 2027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4754880"/>
            <a:ext cx="2011680" cy="54864"/>
          </a:xfrm>
          <a:prstGeom prst="rect">
            <a:avLst/>
          </a:prstGeom>
          <a:solidFill>
            <a:srgbClr val="80B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FBF7EC"/>
                </a:solidFill>
                <a:latin typeface="Poppins"/>
              </a:rPr>
              <a:t>Koordinator: Janatul Bachri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80B488"/>
                </a:solidFill>
                <a:latin typeface="Poppins"/>
              </a:rPr>
              <a:t>31 Kepala Keluarga  -  Sumber Dana: Iuran Warga / IPL</a:t>
            </a:r>
          </a:p>
        </p:txBody>
      </p:sp>
      <p:pic>
        <p:nvPicPr>
          <p:cNvPr id="9" name="Picture 8" descr="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255" y="4023360"/>
            <a:ext cx="1554480" cy="1554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PENDAHULUAN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Latar Belakang &amp; Tujuan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a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920240"/>
            <a:ext cx="100584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1700">
                <a:solidFill>
                  <a:srgbClr val="243435"/>
                </a:solidFill>
                <a:latin typeface="Poppins"/>
              </a:rPr>
              <a:t>•  Program Gang D8 disusun sebagai rencana kegiatan bersama warga selama Oktober 2026 - Agustus 2027.</a:t>
            </a:r>
          </a:p>
          <a:p>
            <a:pPr>
              <a:spcAft>
                <a:spcPts val="1600"/>
              </a:spcAft>
            </a:pPr>
            <a:r>
              <a:rPr sz="1700">
                <a:solidFill>
                  <a:srgbClr val="243435"/>
                </a:solidFill>
                <a:latin typeface="Poppins"/>
              </a:rPr>
              <a:t>•  Tujuan utama: mempererat tali silaturahmi dan meningkatkan kebersamaan antarwarga Gang D8.</a:t>
            </a:r>
          </a:p>
          <a:p>
            <a:pPr>
              <a:spcAft>
                <a:spcPts val="1600"/>
              </a:spcAft>
            </a:pPr>
            <a:r>
              <a:rPr sz="1700">
                <a:solidFill>
                  <a:srgbClr val="243435"/>
                </a:solidFill>
                <a:latin typeface="Poppins"/>
              </a:rPr>
              <a:t>•  Kegiatan dirancang sederhana, kekeluargaan, dan disesuaikan dengan kemampuan dana warga.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Rencana Kegiatan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2194560"/>
            <a:ext cx="3474720" cy="2651760"/>
          </a:xfrm>
          <a:prstGeom prst="rect">
            <a:avLst/>
          </a:prstGeom>
          <a:solidFill>
            <a:srgbClr val="FFFDF8"/>
          </a:solidFill>
          <a:ln w="12700">
            <a:solidFill>
              <a:srgbClr val="E5E2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2960" y="2194560"/>
            <a:ext cx="3474720" cy="164592"/>
          </a:xfrm>
          <a:prstGeom prst="rect">
            <a:avLst/>
          </a:prstGeom>
          <a:solidFill>
            <a:srgbClr val="80B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bb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2560320"/>
            <a:ext cx="914400" cy="914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51560" y="3566160"/>
            <a:ext cx="30175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C4042"/>
                </a:solidFill>
                <a:latin typeface="Poppins"/>
              </a:rPr>
              <a:t>Malam Tahun Baru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16052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748080"/>
                </a:solidFill>
                <a:latin typeface="Poppins"/>
              </a:rPr>
              <a:t>Desember 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17720" y="2194560"/>
            <a:ext cx="3474720" cy="2651760"/>
          </a:xfrm>
          <a:prstGeom prst="rect">
            <a:avLst/>
          </a:prstGeom>
          <a:solidFill>
            <a:srgbClr val="FFFDF8"/>
          </a:solidFill>
          <a:ln w="12700">
            <a:solidFill>
              <a:srgbClr val="E5E2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617720" y="2194560"/>
            <a:ext cx="3474720" cy="164592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fta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0" y="2560320"/>
            <a:ext cx="914400" cy="914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846320" y="3566160"/>
            <a:ext cx="30175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C4042"/>
                </a:solidFill>
                <a:latin typeface="Poppins"/>
              </a:rPr>
              <a:t>Buka Puasa Bersama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0" y="416052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748080"/>
                </a:solidFill>
                <a:latin typeface="Poppins"/>
              </a:rPr>
              <a:t>Ramadan 2027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412480" y="2194560"/>
            <a:ext cx="3474720" cy="2651760"/>
          </a:xfrm>
          <a:prstGeom prst="rect">
            <a:avLst/>
          </a:prstGeom>
          <a:solidFill>
            <a:srgbClr val="FFFDF8"/>
          </a:solidFill>
          <a:ln w="12700">
            <a:solidFill>
              <a:srgbClr val="E5E2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12480" y="2194560"/>
            <a:ext cx="3474720" cy="164592"/>
          </a:xfrm>
          <a:prstGeom prst="rect">
            <a:avLst/>
          </a:prstGeom>
          <a:solidFill>
            <a:srgbClr val="DF89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080" y="2560320"/>
            <a:ext cx="914400" cy="9144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41080" y="3566160"/>
            <a:ext cx="30175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C4042"/>
                </a:solidFill>
                <a:latin typeface="Poppins"/>
              </a:rPr>
              <a:t>Agustusan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41080" y="416052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748080"/>
                </a:solidFill>
                <a:latin typeface="Poppins"/>
              </a:rPr>
              <a:t>Agustus 2027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ANGGARAN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Rencana Anggaran Biaya (RAB)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r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4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1920240"/>
          <a:ext cx="1088136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/>
                <a:gridCol w="3108960"/>
                <a:gridCol w="3291840"/>
                <a:gridCol w="3840480"/>
              </a:tblGrid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BF7EC"/>
                          </a:solidFill>
                          <a:latin typeface="Poppins"/>
                        </a:rPr>
                        <a:t>No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BF7EC"/>
                          </a:solidFill>
                          <a:latin typeface="Poppins"/>
                        </a:rPr>
                        <a:t>Kegiatan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BF7EC"/>
                          </a:solidFill>
                          <a:latin typeface="Poppins"/>
                        </a:rPr>
                        <a:t>Estimasi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BF7EC"/>
                          </a:solidFill>
                          <a:latin typeface="Poppins"/>
                        </a:rPr>
                        <a:t>Keterangan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Malam Tahun Baru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Rp1.000.000 - Rp1.500.000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Makanan/minuman &amp; kebutuhan kegiatan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Buka Puasa Bersama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Rp1.000.000 - Rp1.500.000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Konsumsi &amp; kebutuhan kegiatan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Agustusan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Belum ditetapkan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43435"/>
                          </a:solidFill>
                          <a:latin typeface="Poppins"/>
                        </a:rPr>
                        <a:t>Disusun mendekati pelaksanaan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0080" y="4023360"/>
            <a:ext cx="108813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748080"/>
                </a:solidFill>
                <a:latin typeface="Poppins"/>
              </a:rPr>
              <a:t>Catatan: nominal merupakan estimasi awal dan dapat disesuaikan berdasarkan harga aktual, jumlah peserta, serta hasil musyawarah warga.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KEUANGAN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Sumber &amp; Pengelolaan Dana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920240"/>
            <a:ext cx="100584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1600">
                <a:solidFill>
                  <a:srgbClr val="243435"/>
                </a:solidFill>
                <a:latin typeface="Poppins"/>
              </a:rPr>
              <a:t>•  Sumber dana: iuran warga / IPL.</a:t>
            </a:r>
          </a:p>
          <a:p>
            <a:pPr>
              <a:spcAft>
                <a:spcPts val="1400"/>
              </a:spcAft>
            </a:pPr>
            <a:r>
              <a:rPr sz="1600">
                <a:solidFill>
                  <a:srgbClr val="243435"/>
                </a:solidFill>
                <a:latin typeface="Poppins"/>
              </a:rPr>
              <a:t>•  Jumlah warga yang menjadi dasar perencanaan: 31 KK.</a:t>
            </a:r>
          </a:p>
          <a:p>
            <a:pPr>
              <a:spcAft>
                <a:spcPts val="1400"/>
              </a:spcAft>
            </a:pPr>
            <a:r>
              <a:rPr sz="1600">
                <a:solidFill>
                  <a:srgbClr val="243435"/>
                </a:solidFill>
                <a:latin typeface="Poppins"/>
              </a:rPr>
              <a:t>•  Penggunaan dana mengikuti kebutuhan kegiatan dan hasil kesepakatan warga.</a:t>
            </a:r>
          </a:p>
          <a:p>
            <a:pPr>
              <a:spcAft>
                <a:spcPts val="1400"/>
              </a:spcAft>
            </a:pPr>
            <a:r>
              <a:rPr sz="1600">
                <a:solidFill>
                  <a:srgbClr val="243435"/>
                </a:solidFill>
                <a:latin typeface="Poppins"/>
              </a:rPr>
              <a:t>•  Realisasi pengeluaran dicatat dan dapat disampaikan sebagai bentuk transparansi kepada warga.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JADWAL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Timeline Program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i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2194560"/>
            <a:ext cx="164592" cy="640080"/>
          </a:xfrm>
          <a:prstGeom prst="rect">
            <a:avLst/>
          </a:prstGeom>
          <a:solidFill>
            <a:srgbClr val="80B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176272"/>
            <a:ext cx="2377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C4042"/>
                </a:solidFill>
                <a:latin typeface="Poppins"/>
              </a:rPr>
              <a:t>Okt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176272"/>
            <a:ext cx="7315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43435"/>
                </a:solidFill>
                <a:latin typeface="Poppins"/>
              </a:rPr>
              <a:t>Awal periode program &amp; persiapan kegiatan.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3108960"/>
            <a:ext cx="164592" cy="640080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3090672"/>
            <a:ext cx="2377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C4042"/>
                </a:solidFill>
                <a:latin typeface="Poppins"/>
              </a:rPr>
              <a:t>Des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3090672"/>
            <a:ext cx="7315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43435"/>
                </a:solidFill>
                <a:latin typeface="Poppins"/>
              </a:rPr>
              <a:t>Malam Tahun Baru.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023360"/>
            <a:ext cx="164592" cy="640080"/>
          </a:xfrm>
          <a:prstGeom prst="rect">
            <a:avLst/>
          </a:prstGeom>
          <a:solidFill>
            <a:srgbClr val="DF89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005072"/>
            <a:ext cx="2377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C4042"/>
                </a:solidFill>
                <a:latin typeface="Poppins"/>
              </a:rPr>
              <a:t>Ramadan 2027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0" y="4005072"/>
            <a:ext cx="7315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43435"/>
                </a:solidFill>
                <a:latin typeface="Poppins"/>
              </a:rPr>
              <a:t>Buka Puasa Bersama.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4937760"/>
            <a:ext cx="164592" cy="640080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4919472"/>
            <a:ext cx="2377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C4042"/>
                </a:solidFill>
                <a:latin typeface="Poppins"/>
              </a:rPr>
              <a:t>Agu 2027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0" y="4919472"/>
            <a:ext cx="7315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43435"/>
                </a:solidFill>
                <a:latin typeface="Poppins"/>
              </a:rPr>
              <a:t>Kegiatan Agustusan &amp; akhir periode program.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PENUTUP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Penutup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lo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920240"/>
            <a:ext cx="100584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1700">
                <a:solidFill>
                  <a:srgbClr val="243435"/>
                </a:solidFill>
                <a:latin typeface="Poppins"/>
              </a:rPr>
              <a:t>•  Program Gang D8 diharapkan menjadi wadah kebersamaan dan mempererat hubungan antarwarga.</a:t>
            </a:r>
          </a:p>
          <a:p>
            <a:pPr>
              <a:spcAft>
                <a:spcPts val="1600"/>
              </a:spcAft>
            </a:pPr>
            <a:r>
              <a:rPr sz="1700">
                <a:solidFill>
                  <a:srgbClr val="243435"/>
                </a:solidFill>
                <a:latin typeface="Poppins"/>
              </a:rPr>
              <a:t>•  Pelaksanaan program mengutamakan musyawarah, kebersamaan, dan transparansi pengelolaan dana.</a:t>
            </a:r>
          </a:p>
          <a:p>
            <a:pPr>
              <a:spcAft>
                <a:spcPts val="1600"/>
              </a:spcAft>
            </a:pPr>
            <a:r>
              <a:rPr sz="1700">
                <a:solidFill>
                  <a:srgbClr val="243435"/>
                </a:solidFill>
                <a:latin typeface="Poppins"/>
              </a:rPr>
              <a:t>•  Terima kasih atas dukungan dan partisipasi seluruh warga Gang D8.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RAB DETAIL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Malam Tahun Baru - Estimasi Rp1.500.000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b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8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1783080"/>
          <a:ext cx="108813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3840480"/>
                <a:gridCol w="1645920"/>
                <a:gridCol w="1828800"/>
                <a:gridCol w="3017520"/>
              </a:tblGrid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No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Kebutuhan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Qty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Estimasi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Keterangan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Ayam untuk bakar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5 kg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Rp325.000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Menu utama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Jagung manis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31 buah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Rp125.000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1 buah/pax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Sosis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2,5 kg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Rp185.000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Menu BBQ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4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Bakso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2,5 kg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Rp175.000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Menu BBQ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5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Saus, kecap, margarin &amp; bumbu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 paket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Rp120.000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Bumbu bakar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6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Arang &amp; korek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 paket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Rp90.000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Kebutuhan bakar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7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Nasi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5 kg beras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Rp80.000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Pelengkap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8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Minuman &amp; es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31 pax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Rp125.000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Air/minuman sederhana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9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Snack/pelengkap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 paket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Rp100.000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Pelengkap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Dana cadangan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Rp175.000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Antisipasi harga aktual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RAB DETAIL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Buka Puasa Bersama - Estimasi Rp1.500.000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ft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9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1783080"/>
          <a:ext cx="108813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3840480"/>
                <a:gridCol w="1645920"/>
                <a:gridCol w="1828800"/>
                <a:gridCol w="3017520"/>
              </a:tblGrid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No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Kebutuhan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Qty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Estimasi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Keterangan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Nasi putih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5 kg beras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Rp80.000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Untuk ±31 pax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Ayam goreng / ayam bakar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4 kg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Rp280.000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Lauk utama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Sayur / tumisan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3 kg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Rp120.000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Pelengkap makan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4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Tahu &amp; tempe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± 31 porsi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Rp100.000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Pelengkap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5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Takjil campur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31 pax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Rp220.000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Kurma + gorengan/kue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6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Es buah / kolak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31 pax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Rp180.000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Menu berbuka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7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Air mineral &amp; minuman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31 pax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Rp100.000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Minuman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8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Buah potong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31 pax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Rp100.000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Pelengkap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9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Bumbu, gas &amp; kebutuhan dapur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 paket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Rp80.000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Kebutuhan memasak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Dana cadangan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Rp240.000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Antisipasi harga aktual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RINGKASAN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Ringkasan Anggaran &amp; Catatan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s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10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178308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3291840"/>
                <a:gridCol w="2194560"/>
                <a:gridCol w="2194560"/>
                <a:gridCol w="3017520"/>
              </a:tblGrid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BF7EC"/>
                          </a:solidFill>
                          <a:latin typeface="Poppins"/>
                        </a:rPr>
                        <a:t>No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BF7EC"/>
                          </a:solidFill>
                          <a:latin typeface="Poppins"/>
                        </a:rPr>
                        <a:t>Kebutuhan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BF7EC"/>
                          </a:solidFill>
                          <a:latin typeface="Poppins"/>
                        </a:rPr>
                        <a:t>Qty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BF7EC"/>
                          </a:solidFill>
                          <a:latin typeface="Poppins"/>
                        </a:rPr>
                        <a:t>Estimasi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BF7EC"/>
                          </a:solidFill>
                          <a:latin typeface="Poppins"/>
                        </a:rPr>
                        <a:t>Keterangan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Malam Tahun Baru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31 pax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Rp1.500.000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± Rp48.400/KK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Buka Puasa Bersama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31 pax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Rp1.500.000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± Rp48.400/KK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Agustusan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Belum ditetapkan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--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Menunggu konsep &amp; kebutuhan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/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Total sementara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/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Rp3.000.000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Belum termasuk Agustusan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/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Rata-rata 2 kegiatan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/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± Rp77.400/KK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3435"/>
                          </a:solidFill>
                          <a:latin typeface="Poppins"/>
                        </a:rPr>
                        <a:t>Jika dibagi rata 31 KK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0080" y="4754880"/>
            <a:ext cx="108813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748080"/>
                </a:solidFill>
                <a:latin typeface="Poppins"/>
              </a:rPr>
              <a:t>Catatan: angka di atas adalah estimasi perencanaan, bukan survei harga toko tertentu; harga aktual dapat berbeda menurut lokasi, vendor, dan waktu pembelian.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KONSEP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Malam Tahun Baru - New Year BBQ Night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bq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874519"/>
            <a:ext cx="100584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Menu utama: ayam bakar, jagung bakar, sosis bakar, dan bakso bakar.</a:t>
            </a:r>
          </a:p>
          <a:p>
            <a:pPr>
              <a:spcAft>
                <a:spcPts val="11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Pelengkap: nasi, saus/kecap/margarin, minuman dan snack sederhana.</a:t>
            </a:r>
          </a:p>
          <a:p>
            <a:pPr>
              <a:spcAft>
                <a:spcPts val="11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Estimasi peserta: 31 KK / ±31 orang sebagai dasar awal perhitungan.</a:t>
            </a:r>
          </a:p>
          <a:p>
            <a:pPr>
              <a:spcAft>
                <a:spcPts val="11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Budget: Rp1.500.000 atau sekitar Rp48.400 per orang.</a:t>
            </a:r>
          </a:p>
          <a:p>
            <a:pPr>
              <a:spcAft>
                <a:spcPts val="11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Budget tambahan memberi ruang untuk porsi BBQ yang lebih nyaman dan pilihan bahan yang lebih banyak.</a:t>
            </a:r>
          </a:p>
          <a:p>
            <a:pPr>
              <a:spcAft>
                <a:spcPts val="11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Catatan: harga aktual dapat berbeda menurut lokasi, vendor, dan waktu pembelian.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KONSEP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Buka Puasa Bersama - Gang D8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ftar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874519"/>
            <a:ext cx="100584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Menu utama: nasi putih, ayam, sayur/tumisan, tahu dan tempe.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Takjil: kurma + gorengan/kue untuk pembuka.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Menu berbuka: es buah atau kolak, dilengkapi air mineral/minuman.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Buah potong sebagai pelengkap.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Estimasi peserta: 31 orang/KK sebagai dasar perhitungan.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Budget: Rp1.500.000 atau sekitar Rp48.400 per orang.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43435"/>
                </a:solidFill>
                <a:latin typeface="Poppins"/>
              </a:rPr>
              <a:t>•  Catatan: menu dan jumlah dapat disesuaikan dengan hasil musyawarah serta harga aktual.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5B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80B488"/>
                </a:solidFill>
                <a:latin typeface="Poppins"/>
              </a:rPr>
              <a:t>ANGGARAN TAMBAHAN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C4042"/>
                </a:solidFill>
                <a:latin typeface="Poppins"/>
              </a:rPr>
              <a:t>Rincian Anggaran Program Cluster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1280160" cy="54864"/>
          </a:xfrm>
          <a:prstGeom prst="rect">
            <a:avLst/>
          </a:prstGeom>
          <a:solidFill>
            <a:srgbClr val="F1C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lu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55" y="502920"/>
            <a:ext cx="1051560" cy="10515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C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574536"/>
            <a:ext cx="303862" cy="246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653796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Gang D8 (De'lapan) - Rencana Program 2026/2027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2975" y="653796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BF7EC"/>
                </a:solidFill>
                <a:latin typeface="Poppins"/>
              </a:rPr>
              <a:t>13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1783080"/>
          <a:ext cx="11704319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2743200"/>
                <a:gridCol w="3749039"/>
                <a:gridCol w="1737360"/>
                <a:gridCol w="2926080"/>
              </a:tblGrid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No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Program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Nominal / Iuran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Frekuensi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BF7EC"/>
                          </a:solidFill>
                          <a:latin typeface="Poppins"/>
                        </a:rPr>
                        <a:t>Keterangan</a:t>
                      </a:r>
                    </a:p>
                  </a:txBody>
                  <a:tcPr marL="73152" marR="73152" marT="27432" marB="27432" anchor="ctr">
                    <a:solidFill>
                      <a:srgbClr val="155B5D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Pemasangan 2 CCTV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Rp1.000.000 / tahap  (total Rp2.000.000)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Bertahap 2x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Dipasang bertahap 2 kali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Iuran Uang Duka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Rp10.000 / KK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Per kejadian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Cluster Diamond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Support Warga Sakit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Rp200.000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Per 6 bulan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Santunan warga yang sakit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4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Agustusan Cluster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Rp125.000 / KK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Tahunan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Kegiatan 17 Agustus cluster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5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Takjil Ramadan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Anggaran menyusul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Ramadan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Masjid Al-Muhajirin</a:t>
                      </a:r>
                    </a:p>
                  </a:txBody>
                  <a:tcPr marL="73152" marR="73152" marT="27432" marB="27432" anchor="ctr">
                    <a:solidFill>
                      <a:srgbClr val="FFFD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6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THR Security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Anggaran menyusul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Tahunan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43435"/>
                          </a:solidFill>
                          <a:latin typeface="Poppins"/>
                        </a:rPr>
                        <a:t>Security Cluster Diamond</a:t>
                      </a:r>
                    </a:p>
                  </a:txBody>
                  <a:tcPr marL="73152" marR="73152" marT="27432" marB="27432" anchor="ctr">
                    <a:solidFill>
                      <a:srgbClr val="DCEBDC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0080" y="489204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748080"/>
                </a:solidFill>
                <a:latin typeface="Poppins"/>
              </a:rPr>
              <a:t>Catatan: pos bertanda "anggaran menyusul" akan dirinci mendekati pelaksanaan; seluruh nominal bersifat estimasi dan mengikuti hasil musyawarah warga.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